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0AD44-326F-4812-A015-5FB2700FD9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D14FB8-C89A-4835-BE4B-437D45B595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30C523-1114-4134-B76E-F6E6854D11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97669-A8EE-4DB8-BBDF-F3AC25E127E5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3387A-5764-4DC0-9B37-C99E14189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EBD4F0-AD64-4D10-8B8A-B3A102ACA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8B3DA-15C6-41A4-BFB9-5FA90FD05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5962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7A839-6644-48A4-B998-96F3D6968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6DCBC9-6264-48E5-98F6-2015516E24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648098-DA1A-4962-9D68-EBE2D5AAE4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97669-A8EE-4DB8-BBDF-F3AC25E127E5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5346AE-8D77-4EE1-B487-AF28EEBD63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84162E-5D27-4788-A699-EF6B8A967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8B3DA-15C6-41A4-BFB9-5FA90FD05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116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C1FD40-747F-466A-9213-0DAF9AFC82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AACFB5-F3E3-4AF3-BE41-F195B08626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B24F3E-4CC9-4CCB-A30C-88C97C3CEC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97669-A8EE-4DB8-BBDF-F3AC25E127E5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4BD60A-F1D5-4468-91A4-1DF3C207A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E0CEE9-0B21-4FE5-B2D7-8D65A3A2E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8B3DA-15C6-41A4-BFB9-5FA90FD05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280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31A575-AFB4-4EDB-B017-278DB4BD3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B1A8F5-3CD4-4FCE-9350-A6D9899432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8504A8-2F2C-4674-91D9-413A29AAF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97669-A8EE-4DB8-BBDF-F3AC25E127E5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BB1E65-90BB-41B4-B384-7B41467029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F50005-416D-40FD-AC58-8BD7A5AAB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8B3DA-15C6-41A4-BFB9-5FA90FD05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250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332AA-9F01-406D-B6E0-B8DEAD1FF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9D069DA-0DDF-4570-AE4C-6169E67861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C30FE4-3DA7-4CA1-9C12-7C55D52386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97669-A8EE-4DB8-BBDF-F3AC25E127E5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B66E17-F3AD-4F13-ACEC-51F23A2C1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C52C1B-F38A-4160-AF64-E5393E8E7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8B3DA-15C6-41A4-BFB9-5FA90FD05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878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7A5BC6-F4F7-4645-85E4-D8EE239E4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771D46-ED0E-4E25-B084-20353E0522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19438F-30E3-4568-8D79-97B3EE396B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F7F774-4067-4A4D-A038-279D60887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97669-A8EE-4DB8-BBDF-F3AC25E127E5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3E5A6BB-4F29-44A0-A4B3-558E3CB4E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CA9F59-06F5-4F18-900E-7343190A4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8B3DA-15C6-41A4-BFB9-5FA90FD05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9872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7E250-C5A3-46E0-BEBB-45C8F95CF5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4AA31B-7CB6-44F4-904C-B766C072E3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0C0ECB-F839-4AFF-A7F7-CF3754B0BE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A164F9-86F6-4F52-A724-4639486F55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D9F954-3F5F-40E4-94A9-0CCCAD31AE5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47FAD6-0E32-4927-AB14-C1CF64A09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97669-A8EE-4DB8-BBDF-F3AC25E127E5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6CF906-9DF4-45B0-8100-7113BCE2E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CBD25ED-A23A-4B0C-A6C3-C089DD952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8B3DA-15C6-41A4-BFB9-5FA90FD05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3032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759B67-6069-49F0-9165-3D69B6CC0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076836-9D07-4A8B-8B07-38D34F83B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97669-A8EE-4DB8-BBDF-F3AC25E127E5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C76D5A-AA6F-4363-8E35-B35DC7D486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FA04ED-4DED-4C32-9CBF-20155F503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8B3DA-15C6-41A4-BFB9-5FA90FD05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182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238973-B3BF-4CE7-83E4-E42755CAA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97669-A8EE-4DB8-BBDF-F3AC25E127E5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23C3BE3-96C2-442F-80F9-3F50D92FC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FD79DD-3F12-4B03-B38F-999F31C6F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8B3DA-15C6-41A4-BFB9-5FA90FD05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602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89A9F2-406F-4A2C-B60C-D66E45357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6F5CC9-C4AE-407A-BDC8-21CE929FD6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F7C041-D2B2-41B9-80ED-1212EF9DAD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C1E3D2-323F-46D7-A0F8-78E779EBD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97669-A8EE-4DB8-BBDF-F3AC25E127E5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3A7329-DDD8-41E5-9588-490B593B4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5B7578-C6EE-45FF-8B61-4A3F0A46D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8B3DA-15C6-41A4-BFB9-5FA90FD05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994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DE3F6-7011-42E9-8D00-D54B5C7B7E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60F798-51D7-46B0-8131-2E541A1A10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430FFD-5D09-4641-ABAA-CDA641EA41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F81AB8-BFD4-4D79-AE95-D721CD5E9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097669-A8EE-4DB8-BBDF-F3AC25E127E5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C1A11F-B75D-4385-AB8F-5A02D2677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4C7B13-C384-4A72-B693-D419C454CA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8B3DA-15C6-41A4-BFB9-5FA90FD05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035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0C0D880-3986-47CE-8207-712309C295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DD9C62-72F1-4C43-9D77-8342C8774E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20FEE6-211F-44B7-B504-A78069048F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97669-A8EE-4DB8-BBDF-F3AC25E127E5}" type="datetimeFigureOut">
              <a:rPr lang="en-US" smtClean="0"/>
              <a:t>10/7/2021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546D44-68F0-4702-BC23-5612D4D562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D0819-198D-498C-B50A-283E1AADE6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8B3DA-15C6-41A4-BFB9-5FA90FD055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8988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79CD0-0E11-40E8-9BF2-4246D7258C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4910" y="-941964"/>
            <a:ext cx="9144000" cy="2387600"/>
          </a:xfrm>
        </p:spPr>
        <p:txBody>
          <a:bodyPr>
            <a:normAutofit/>
          </a:bodyPr>
          <a:lstStyle/>
          <a:p>
            <a:r>
              <a:rPr lang="en-US" sz="3200" dirty="0"/>
              <a:t>Un ogre </a:t>
            </a:r>
            <a:r>
              <a:rPr lang="en-US" sz="3200" dirty="0" err="1"/>
              <a:t>redoutable</a:t>
            </a:r>
            <a:br>
              <a:rPr lang="en-US" sz="3200" dirty="0"/>
            </a:br>
            <a:r>
              <a:rPr lang="en-US" sz="3200" dirty="0"/>
              <a:t>Livre de lecture p.25</a:t>
            </a:r>
            <a:br>
              <a:rPr lang="en-US" sz="3200" dirty="0"/>
            </a:br>
            <a:r>
              <a:rPr lang="en-US" sz="3200" dirty="0" err="1">
                <a:solidFill>
                  <a:srgbClr val="FF0000"/>
                </a:solidFill>
              </a:rPr>
              <a:t>Corrigé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AC217E-DEE4-4747-A1AE-C00AAB3A8DA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002291"/>
            <a:ext cx="12067310" cy="1655762"/>
          </a:xfrm>
        </p:spPr>
        <p:txBody>
          <a:bodyPr>
            <a:normAutofit fontScale="25000" lnSpcReduction="20000"/>
          </a:bodyPr>
          <a:lstStyle/>
          <a:p>
            <a:pPr algn="l"/>
            <a:endParaRPr lang="en-US" sz="11200" dirty="0"/>
          </a:p>
          <a:p>
            <a:pPr algn="l"/>
            <a:r>
              <a:rPr lang="en-US" sz="11200" dirty="0"/>
              <a:t>N.1 </a:t>
            </a:r>
            <a:r>
              <a:rPr lang="en-US" sz="11200" dirty="0">
                <a:solidFill>
                  <a:srgbClr val="FF0000"/>
                </a:solidFill>
              </a:rPr>
              <a:t>La femme de </a:t>
            </a:r>
            <a:r>
              <a:rPr lang="en-US" sz="11200" dirty="0" err="1">
                <a:solidFill>
                  <a:srgbClr val="FF0000"/>
                </a:solidFill>
              </a:rPr>
              <a:t>l’ogre</a:t>
            </a:r>
            <a:r>
              <a:rPr lang="en-US" sz="11200" dirty="0">
                <a:solidFill>
                  <a:srgbClr val="FF0000"/>
                </a:solidFill>
              </a:rPr>
              <a:t>, </a:t>
            </a:r>
            <a:r>
              <a:rPr lang="en-US" sz="11200" dirty="0" err="1">
                <a:solidFill>
                  <a:srgbClr val="FF0000"/>
                </a:solidFill>
              </a:rPr>
              <a:t>voyant</a:t>
            </a:r>
            <a:r>
              <a:rPr lang="en-US" sz="11200" dirty="0">
                <a:solidFill>
                  <a:srgbClr val="FF0000"/>
                </a:solidFill>
              </a:rPr>
              <a:t> les enfants, se met à </a:t>
            </a:r>
            <a:r>
              <a:rPr lang="en-US" sz="11200" dirty="0" err="1">
                <a:solidFill>
                  <a:srgbClr val="FF0000"/>
                </a:solidFill>
              </a:rPr>
              <a:t>pleurer</a:t>
            </a:r>
            <a:r>
              <a:rPr lang="en-US" sz="11200" dirty="0">
                <a:solidFill>
                  <a:srgbClr val="FF0000"/>
                </a:solidFill>
              </a:rPr>
              <a:t> et les laisse </a:t>
            </a:r>
            <a:r>
              <a:rPr lang="en-US" sz="11200" dirty="0" err="1">
                <a:solidFill>
                  <a:srgbClr val="FF0000"/>
                </a:solidFill>
              </a:rPr>
              <a:t>entrer</a:t>
            </a:r>
            <a:r>
              <a:rPr lang="en-US" sz="11200" dirty="0">
                <a:solidFill>
                  <a:srgbClr val="FF0000"/>
                </a:solidFill>
              </a:rPr>
              <a:t> chez </a:t>
            </a:r>
            <a:r>
              <a:rPr lang="en-US" sz="11200" dirty="0" err="1">
                <a:solidFill>
                  <a:srgbClr val="FF0000"/>
                </a:solidFill>
              </a:rPr>
              <a:t>elle</a:t>
            </a:r>
            <a:r>
              <a:rPr lang="en-US" sz="11200" dirty="0">
                <a:solidFill>
                  <a:srgbClr val="FF0000"/>
                </a:solidFill>
              </a:rPr>
              <a:t>, </a:t>
            </a:r>
            <a:r>
              <a:rPr lang="en-US" sz="11200" dirty="0" err="1">
                <a:solidFill>
                  <a:srgbClr val="FF0000"/>
                </a:solidFill>
              </a:rPr>
              <a:t>espérant</a:t>
            </a:r>
            <a:r>
              <a:rPr lang="en-US" sz="11200" dirty="0">
                <a:solidFill>
                  <a:srgbClr val="FF0000"/>
                </a:solidFill>
              </a:rPr>
              <a:t> </a:t>
            </a:r>
            <a:r>
              <a:rPr lang="en-US" sz="11200" dirty="0" err="1">
                <a:solidFill>
                  <a:srgbClr val="FF0000"/>
                </a:solidFill>
              </a:rPr>
              <a:t>pouvoir</a:t>
            </a:r>
            <a:r>
              <a:rPr lang="en-US" sz="11200" dirty="0">
                <a:solidFill>
                  <a:srgbClr val="FF0000"/>
                </a:solidFill>
              </a:rPr>
              <a:t> les </a:t>
            </a:r>
            <a:r>
              <a:rPr lang="en-US" sz="11200" dirty="0" err="1">
                <a:solidFill>
                  <a:srgbClr val="FF0000"/>
                </a:solidFill>
              </a:rPr>
              <a:t>cacher</a:t>
            </a:r>
            <a:r>
              <a:rPr lang="en-US" sz="11200" dirty="0">
                <a:solidFill>
                  <a:srgbClr val="FF0000"/>
                </a:solidFill>
              </a:rPr>
              <a:t> de son </a:t>
            </a:r>
            <a:r>
              <a:rPr lang="en-US" sz="11200" dirty="0" err="1">
                <a:solidFill>
                  <a:srgbClr val="FF0000"/>
                </a:solidFill>
              </a:rPr>
              <a:t>mari</a:t>
            </a:r>
            <a:r>
              <a:rPr lang="en-US" sz="11200" dirty="0">
                <a:solidFill>
                  <a:srgbClr val="FF0000"/>
                </a:solidFill>
              </a:rPr>
              <a:t>.</a:t>
            </a:r>
          </a:p>
          <a:p>
            <a:pPr algn="l"/>
            <a:endParaRPr lang="en-US" sz="11200" dirty="0">
              <a:solidFill>
                <a:srgbClr val="FF0000"/>
              </a:solidFill>
            </a:endParaRPr>
          </a:p>
          <a:p>
            <a:pPr algn="l"/>
            <a:r>
              <a:rPr lang="en-US" sz="11200" dirty="0"/>
              <a:t>N.2 </a:t>
            </a:r>
            <a:r>
              <a:rPr lang="en-US" sz="11200" dirty="0">
                <a:solidFill>
                  <a:srgbClr val="FF0000"/>
                </a:solidFill>
              </a:rPr>
              <a:t>Le petit </a:t>
            </a:r>
            <a:r>
              <a:rPr lang="en-US" sz="11200" dirty="0" err="1">
                <a:solidFill>
                  <a:srgbClr val="FF0000"/>
                </a:solidFill>
              </a:rPr>
              <a:t>poucet</a:t>
            </a:r>
            <a:r>
              <a:rPr lang="en-US" sz="11200" dirty="0">
                <a:solidFill>
                  <a:srgbClr val="FF0000"/>
                </a:solidFill>
              </a:rPr>
              <a:t> </a:t>
            </a:r>
            <a:r>
              <a:rPr lang="en-US" sz="11200" dirty="0" err="1">
                <a:solidFill>
                  <a:srgbClr val="FF0000"/>
                </a:solidFill>
              </a:rPr>
              <a:t>décide</a:t>
            </a:r>
            <a:r>
              <a:rPr lang="en-US" sz="11200" dirty="0">
                <a:solidFill>
                  <a:srgbClr val="FF0000"/>
                </a:solidFill>
              </a:rPr>
              <a:t> de </a:t>
            </a:r>
            <a:r>
              <a:rPr lang="en-US" sz="11200" dirty="0" err="1">
                <a:solidFill>
                  <a:srgbClr val="FF0000"/>
                </a:solidFill>
              </a:rPr>
              <a:t>demeurer</a:t>
            </a:r>
            <a:r>
              <a:rPr lang="en-US" sz="11200" dirty="0">
                <a:solidFill>
                  <a:srgbClr val="FF0000"/>
                </a:solidFill>
              </a:rPr>
              <a:t> chez </a:t>
            </a:r>
            <a:r>
              <a:rPr lang="en-US" sz="11200" dirty="0" err="1">
                <a:solidFill>
                  <a:srgbClr val="FF0000"/>
                </a:solidFill>
              </a:rPr>
              <a:t>l’ogre</a:t>
            </a:r>
            <a:r>
              <a:rPr lang="en-US" sz="11200" dirty="0">
                <a:solidFill>
                  <a:srgbClr val="FF0000"/>
                </a:solidFill>
              </a:rPr>
              <a:t>, malgré le danger. Il </a:t>
            </a:r>
            <a:r>
              <a:rPr lang="en-US" sz="11200" dirty="0" err="1">
                <a:solidFill>
                  <a:srgbClr val="FF0000"/>
                </a:solidFill>
              </a:rPr>
              <a:t>pense</a:t>
            </a:r>
            <a:r>
              <a:rPr lang="en-US" sz="11200" dirty="0">
                <a:solidFill>
                  <a:srgbClr val="FF0000"/>
                </a:solidFill>
              </a:rPr>
              <a:t> </a:t>
            </a:r>
            <a:r>
              <a:rPr lang="en-US" sz="11200" dirty="0" err="1">
                <a:solidFill>
                  <a:srgbClr val="FF0000"/>
                </a:solidFill>
              </a:rPr>
              <a:t>en</a:t>
            </a:r>
            <a:r>
              <a:rPr lang="en-US" sz="11200" dirty="0">
                <a:solidFill>
                  <a:srgbClr val="FF0000"/>
                </a:solidFill>
              </a:rPr>
              <a:t> </a:t>
            </a:r>
            <a:r>
              <a:rPr lang="en-US" sz="11200" dirty="0" err="1">
                <a:solidFill>
                  <a:srgbClr val="FF0000"/>
                </a:solidFill>
              </a:rPr>
              <a:t>effet</a:t>
            </a:r>
            <a:r>
              <a:rPr lang="en-US" sz="11200" dirty="0">
                <a:solidFill>
                  <a:srgbClr val="FF0000"/>
                </a:solidFill>
              </a:rPr>
              <a:t> </a:t>
            </a:r>
            <a:r>
              <a:rPr lang="en-US" sz="11200" dirty="0" err="1">
                <a:solidFill>
                  <a:srgbClr val="FF0000"/>
                </a:solidFill>
              </a:rPr>
              <a:t>qu’il</a:t>
            </a:r>
            <a:r>
              <a:rPr lang="en-US" sz="11200" dirty="0">
                <a:solidFill>
                  <a:srgbClr val="FF0000"/>
                </a:solidFill>
              </a:rPr>
              <a:t> y a plus de </a:t>
            </a:r>
            <a:r>
              <a:rPr lang="en-US" sz="11200" dirty="0" err="1">
                <a:solidFill>
                  <a:srgbClr val="FF0000"/>
                </a:solidFill>
              </a:rPr>
              <a:t>risque</a:t>
            </a:r>
            <a:r>
              <a:rPr lang="en-US" sz="11200" dirty="0">
                <a:solidFill>
                  <a:srgbClr val="FF0000"/>
                </a:solidFill>
              </a:rPr>
              <a:t> à </a:t>
            </a:r>
            <a:r>
              <a:rPr lang="en-US" sz="11200" dirty="0" err="1">
                <a:solidFill>
                  <a:srgbClr val="FF0000"/>
                </a:solidFill>
              </a:rPr>
              <a:t>rester</a:t>
            </a:r>
            <a:r>
              <a:rPr lang="en-US" sz="11200" dirty="0">
                <a:solidFill>
                  <a:srgbClr val="FF0000"/>
                </a:solidFill>
              </a:rPr>
              <a:t> dehors à cause des loups(l.11-13). Il </a:t>
            </a:r>
            <a:r>
              <a:rPr lang="en-US" sz="11200" dirty="0" err="1">
                <a:solidFill>
                  <a:srgbClr val="FF0000"/>
                </a:solidFill>
              </a:rPr>
              <a:t>croit</a:t>
            </a:r>
            <a:r>
              <a:rPr lang="en-US" sz="11200" dirty="0">
                <a:solidFill>
                  <a:srgbClr val="FF0000"/>
                </a:solidFill>
              </a:rPr>
              <a:t> </a:t>
            </a:r>
            <a:r>
              <a:rPr lang="en-US" sz="11200" dirty="0" err="1">
                <a:solidFill>
                  <a:srgbClr val="FF0000"/>
                </a:solidFill>
              </a:rPr>
              <a:t>en</a:t>
            </a:r>
            <a:r>
              <a:rPr lang="en-US" sz="11200" dirty="0">
                <a:solidFill>
                  <a:srgbClr val="FF0000"/>
                </a:solidFill>
              </a:rPr>
              <a:t> </a:t>
            </a:r>
            <a:r>
              <a:rPr lang="en-US" sz="11200" dirty="0" err="1">
                <a:solidFill>
                  <a:srgbClr val="FF0000"/>
                </a:solidFill>
              </a:rPr>
              <a:t>outre</a:t>
            </a:r>
            <a:r>
              <a:rPr lang="en-US" sz="11200" dirty="0">
                <a:solidFill>
                  <a:srgbClr val="FF0000"/>
                </a:solidFill>
              </a:rPr>
              <a:t> </a:t>
            </a:r>
            <a:r>
              <a:rPr lang="en-US" sz="11200" dirty="0" err="1">
                <a:solidFill>
                  <a:srgbClr val="FF0000"/>
                </a:solidFill>
              </a:rPr>
              <a:t>qu’il</a:t>
            </a:r>
            <a:r>
              <a:rPr lang="en-US" sz="11200" dirty="0">
                <a:solidFill>
                  <a:srgbClr val="FF0000"/>
                </a:solidFill>
              </a:rPr>
              <a:t> </a:t>
            </a:r>
            <a:r>
              <a:rPr lang="en-US" sz="11200" dirty="0" err="1">
                <a:solidFill>
                  <a:srgbClr val="FF0000"/>
                </a:solidFill>
              </a:rPr>
              <a:t>est</a:t>
            </a:r>
            <a:r>
              <a:rPr lang="en-US" sz="11200" dirty="0">
                <a:solidFill>
                  <a:srgbClr val="FF0000"/>
                </a:solidFill>
              </a:rPr>
              <a:t> possible </a:t>
            </a:r>
            <a:r>
              <a:rPr lang="en-US" sz="11200" dirty="0" err="1">
                <a:solidFill>
                  <a:srgbClr val="FF0000"/>
                </a:solidFill>
              </a:rPr>
              <a:t>d’apitoyer</a:t>
            </a:r>
            <a:r>
              <a:rPr lang="en-US" sz="11200" dirty="0">
                <a:solidFill>
                  <a:srgbClr val="FF0000"/>
                </a:solidFill>
              </a:rPr>
              <a:t> </a:t>
            </a:r>
            <a:r>
              <a:rPr lang="en-US" sz="11200" dirty="0" err="1">
                <a:solidFill>
                  <a:srgbClr val="FF0000"/>
                </a:solidFill>
              </a:rPr>
              <a:t>l’ogre</a:t>
            </a:r>
            <a:r>
              <a:rPr lang="en-US" sz="11200" dirty="0">
                <a:solidFill>
                  <a:srgbClr val="FF0000"/>
                </a:solidFill>
              </a:rPr>
              <a:t> (l.15-16)</a:t>
            </a:r>
          </a:p>
          <a:p>
            <a:pPr algn="l"/>
            <a:endParaRPr lang="en-US" sz="11200" dirty="0">
              <a:solidFill>
                <a:srgbClr val="FF0000"/>
              </a:solidFill>
            </a:endParaRPr>
          </a:p>
          <a:p>
            <a:pPr algn="l"/>
            <a:r>
              <a:rPr lang="en-US" sz="11200" dirty="0"/>
              <a:t>N.3 </a:t>
            </a:r>
            <a:r>
              <a:rPr lang="en-US" sz="11200" dirty="0">
                <a:solidFill>
                  <a:srgbClr val="FF0000"/>
                </a:solidFill>
              </a:rPr>
              <a:t>Le petit </a:t>
            </a:r>
            <a:r>
              <a:rPr lang="en-US" sz="11200" dirty="0" err="1">
                <a:solidFill>
                  <a:srgbClr val="FF0000"/>
                </a:solidFill>
              </a:rPr>
              <a:t>Poucet</a:t>
            </a:r>
            <a:r>
              <a:rPr lang="en-US" sz="11200" dirty="0">
                <a:solidFill>
                  <a:srgbClr val="FF0000"/>
                </a:solidFill>
              </a:rPr>
              <a:t> </a:t>
            </a:r>
            <a:r>
              <a:rPr lang="en-US" sz="11200" dirty="0" err="1">
                <a:solidFill>
                  <a:srgbClr val="FF0000"/>
                </a:solidFill>
              </a:rPr>
              <a:t>donne</a:t>
            </a:r>
            <a:r>
              <a:rPr lang="en-US" sz="11200" dirty="0">
                <a:solidFill>
                  <a:srgbClr val="FF0000"/>
                </a:solidFill>
              </a:rPr>
              <a:t> </a:t>
            </a:r>
            <a:r>
              <a:rPr lang="en-US" sz="11200" dirty="0" err="1">
                <a:solidFill>
                  <a:srgbClr val="FF0000"/>
                </a:solidFill>
              </a:rPr>
              <a:t>l’impression</a:t>
            </a:r>
            <a:r>
              <a:rPr lang="en-US" sz="11200" dirty="0">
                <a:solidFill>
                  <a:srgbClr val="FF0000"/>
                </a:solidFill>
              </a:rPr>
              <a:t> que </a:t>
            </a:r>
            <a:r>
              <a:rPr lang="en-US" sz="11200" dirty="0" err="1">
                <a:solidFill>
                  <a:srgbClr val="FF0000"/>
                </a:solidFill>
              </a:rPr>
              <a:t>l’ogre</a:t>
            </a:r>
            <a:r>
              <a:rPr lang="en-US" sz="11200" dirty="0">
                <a:solidFill>
                  <a:srgbClr val="FF0000"/>
                </a:solidFill>
              </a:rPr>
              <a:t> </a:t>
            </a:r>
            <a:r>
              <a:rPr lang="en-US" sz="11200" dirty="0" err="1">
                <a:solidFill>
                  <a:srgbClr val="FF0000"/>
                </a:solidFill>
              </a:rPr>
              <a:t>est</a:t>
            </a:r>
            <a:r>
              <a:rPr lang="en-US" sz="11200" dirty="0">
                <a:solidFill>
                  <a:srgbClr val="FF0000"/>
                </a:solidFill>
              </a:rPr>
              <a:t> bien </a:t>
            </a:r>
            <a:r>
              <a:rPr lang="en-US" sz="11200" dirty="0" err="1">
                <a:solidFill>
                  <a:srgbClr val="FF0000"/>
                </a:solidFill>
              </a:rPr>
              <a:t>élevé</a:t>
            </a:r>
            <a:r>
              <a:rPr lang="en-US" sz="11200" dirty="0">
                <a:solidFill>
                  <a:srgbClr val="FF0000"/>
                </a:solidFill>
              </a:rPr>
              <a:t>. Il parle de </a:t>
            </a:r>
            <a:r>
              <a:rPr lang="en-US" sz="11200" dirty="0" err="1">
                <a:solidFill>
                  <a:srgbClr val="FF0000"/>
                </a:solidFill>
              </a:rPr>
              <a:t>lui</a:t>
            </a:r>
            <a:r>
              <a:rPr lang="en-US" sz="11200" dirty="0">
                <a:solidFill>
                  <a:srgbClr val="FF0000"/>
                </a:solidFill>
              </a:rPr>
              <a:t> avec beaucoup de respect </a:t>
            </a:r>
            <a:r>
              <a:rPr lang="en-US" sz="11200" dirty="0" err="1">
                <a:solidFill>
                  <a:srgbClr val="FF0000"/>
                </a:solidFill>
              </a:rPr>
              <a:t>en</a:t>
            </a:r>
            <a:r>
              <a:rPr lang="en-US" sz="11200" dirty="0">
                <a:solidFill>
                  <a:srgbClr val="FF0000"/>
                </a:solidFill>
              </a:rPr>
              <a:t> </a:t>
            </a:r>
            <a:r>
              <a:rPr lang="en-US" sz="11200">
                <a:solidFill>
                  <a:srgbClr val="FF0000"/>
                </a:solidFill>
              </a:rPr>
              <a:t>l’appelant</a:t>
            </a:r>
            <a:r>
              <a:rPr lang="en-US" sz="11200" dirty="0">
                <a:solidFill>
                  <a:srgbClr val="FF0000"/>
                </a:solidFill>
              </a:rPr>
              <a:t> ”Monsieur” (l.14-15)</a:t>
            </a:r>
          </a:p>
          <a:p>
            <a:pPr algn="l"/>
            <a:endParaRPr lang="en-US" sz="11200" dirty="0">
              <a:solidFill>
                <a:srgbClr val="FF0000"/>
              </a:solidFill>
            </a:endParaRPr>
          </a:p>
          <a:p>
            <a:pPr algn="l"/>
            <a:r>
              <a:rPr lang="en-US" sz="11200" dirty="0"/>
              <a:t>N.4 </a:t>
            </a:r>
            <a:r>
              <a:rPr lang="en-US" sz="11200" dirty="0" err="1">
                <a:solidFill>
                  <a:srgbClr val="FF0000"/>
                </a:solidFill>
              </a:rPr>
              <a:t>L’ogre</a:t>
            </a:r>
            <a:r>
              <a:rPr lang="en-US" sz="11200" dirty="0">
                <a:solidFill>
                  <a:srgbClr val="FF0000"/>
                </a:solidFill>
              </a:rPr>
              <a:t> se </a:t>
            </a:r>
            <a:r>
              <a:rPr lang="en-US" sz="11200" dirty="0" err="1">
                <a:solidFill>
                  <a:srgbClr val="FF0000"/>
                </a:solidFill>
              </a:rPr>
              <a:t>comporte</a:t>
            </a:r>
            <a:r>
              <a:rPr lang="en-US" sz="11200" dirty="0">
                <a:solidFill>
                  <a:srgbClr val="FF0000"/>
                </a:solidFill>
              </a:rPr>
              <a:t> plus </a:t>
            </a:r>
            <a:r>
              <a:rPr lang="en-US" sz="11200" dirty="0" err="1">
                <a:solidFill>
                  <a:srgbClr val="FF0000"/>
                </a:solidFill>
              </a:rPr>
              <a:t>comme</a:t>
            </a:r>
            <a:r>
              <a:rPr lang="en-US" sz="11200" dirty="0">
                <a:solidFill>
                  <a:srgbClr val="FF0000"/>
                </a:solidFill>
              </a:rPr>
              <a:t> </a:t>
            </a:r>
            <a:r>
              <a:rPr lang="en-US" sz="11200" dirty="0" err="1">
                <a:solidFill>
                  <a:srgbClr val="FF0000"/>
                </a:solidFill>
              </a:rPr>
              <a:t>une</a:t>
            </a:r>
            <a:r>
              <a:rPr lang="en-US" sz="11200" dirty="0">
                <a:solidFill>
                  <a:srgbClr val="FF0000"/>
                </a:solidFill>
              </a:rPr>
              <a:t> bête que </a:t>
            </a:r>
            <a:r>
              <a:rPr lang="en-US" sz="11200" dirty="0" err="1">
                <a:solidFill>
                  <a:srgbClr val="FF0000"/>
                </a:solidFill>
              </a:rPr>
              <a:t>comme</a:t>
            </a:r>
            <a:r>
              <a:rPr lang="en-US" sz="11200" dirty="0">
                <a:solidFill>
                  <a:srgbClr val="FF0000"/>
                </a:solidFill>
              </a:rPr>
              <a:t> un </a:t>
            </a:r>
            <a:r>
              <a:rPr lang="en-US" sz="11200" dirty="0" err="1">
                <a:solidFill>
                  <a:srgbClr val="FF0000"/>
                </a:solidFill>
              </a:rPr>
              <a:t>être</a:t>
            </a:r>
            <a:r>
              <a:rPr lang="en-US" sz="11200" dirty="0">
                <a:solidFill>
                  <a:srgbClr val="FF0000"/>
                </a:solidFill>
              </a:rPr>
              <a:t> </a:t>
            </a:r>
            <a:r>
              <a:rPr lang="en-US" sz="11200" dirty="0" err="1">
                <a:solidFill>
                  <a:srgbClr val="FF0000"/>
                </a:solidFill>
              </a:rPr>
              <a:t>humain</a:t>
            </a:r>
            <a:r>
              <a:rPr lang="en-US" sz="11200" dirty="0">
                <a:solidFill>
                  <a:srgbClr val="FF0000"/>
                </a:solidFill>
              </a:rPr>
              <a:t>. Il mange de la </a:t>
            </a:r>
            <a:r>
              <a:rPr lang="en-US" sz="11200" dirty="0" err="1">
                <a:solidFill>
                  <a:srgbClr val="FF0000"/>
                </a:solidFill>
              </a:rPr>
              <a:t>viande</a:t>
            </a:r>
            <a:r>
              <a:rPr lang="en-US" sz="11200" dirty="0">
                <a:solidFill>
                  <a:srgbClr val="FF0000"/>
                </a:solidFill>
              </a:rPr>
              <a:t> qui </a:t>
            </a:r>
            <a:r>
              <a:rPr lang="en-US" sz="11200" dirty="0" err="1">
                <a:solidFill>
                  <a:srgbClr val="FF0000"/>
                </a:solidFill>
              </a:rPr>
              <a:t>n’est</a:t>
            </a:r>
            <a:r>
              <a:rPr lang="en-US" sz="11200" dirty="0">
                <a:solidFill>
                  <a:srgbClr val="FF0000"/>
                </a:solidFill>
              </a:rPr>
              <a:t> pas </a:t>
            </a:r>
            <a:r>
              <a:rPr lang="en-US" sz="11200" dirty="0" err="1">
                <a:solidFill>
                  <a:srgbClr val="FF0000"/>
                </a:solidFill>
              </a:rPr>
              <a:t>cuite</a:t>
            </a:r>
            <a:r>
              <a:rPr lang="en-US" sz="11200" dirty="0">
                <a:solidFill>
                  <a:srgbClr val="FF0000"/>
                </a:solidFill>
              </a:rPr>
              <a:t> (l.25). Comme les </a:t>
            </a:r>
            <a:r>
              <a:rPr lang="en-US" sz="11200" dirty="0" err="1">
                <a:solidFill>
                  <a:srgbClr val="FF0000"/>
                </a:solidFill>
              </a:rPr>
              <a:t>animaux</a:t>
            </a:r>
            <a:r>
              <a:rPr lang="en-US" sz="11200" dirty="0">
                <a:solidFill>
                  <a:srgbClr val="FF0000"/>
                </a:solidFill>
              </a:rPr>
              <a:t>, il a un </a:t>
            </a:r>
            <a:r>
              <a:rPr lang="en-US" sz="11200" dirty="0" err="1">
                <a:solidFill>
                  <a:srgbClr val="FF0000"/>
                </a:solidFill>
              </a:rPr>
              <a:t>odorat</a:t>
            </a:r>
            <a:r>
              <a:rPr lang="en-US" sz="11200" dirty="0">
                <a:solidFill>
                  <a:srgbClr val="FF0000"/>
                </a:solidFill>
              </a:rPr>
              <a:t> </a:t>
            </a:r>
            <a:r>
              <a:rPr lang="en-US" sz="11200" dirty="0" err="1">
                <a:solidFill>
                  <a:srgbClr val="FF0000"/>
                </a:solidFill>
              </a:rPr>
              <a:t>très</a:t>
            </a:r>
            <a:r>
              <a:rPr lang="en-US" sz="11200" dirty="0">
                <a:solidFill>
                  <a:srgbClr val="FF0000"/>
                </a:solidFill>
              </a:rPr>
              <a:t> </a:t>
            </a:r>
            <a:r>
              <a:rPr lang="en-US" sz="11200" dirty="0" err="1">
                <a:solidFill>
                  <a:srgbClr val="FF0000"/>
                </a:solidFill>
              </a:rPr>
              <a:t>développé</a:t>
            </a:r>
            <a:r>
              <a:rPr lang="en-US" sz="11200" dirty="0">
                <a:solidFill>
                  <a:srgbClr val="FF0000"/>
                </a:solidFill>
              </a:rPr>
              <a:t> (l.26-27).</a:t>
            </a:r>
          </a:p>
          <a:p>
            <a:pPr algn="l"/>
            <a:r>
              <a:rPr lang="en-US" sz="11200" dirty="0">
                <a:solidFill>
                  <a:srgbClr val="FF0000"/>
                </a:solidFill>
              </a:rPr>
              <a:t>Pour </a:t>
            </a:r>
            <a:r>
              <a:rPr lang="en-US" sz="11200" dirty="0" err="1">
                <a:solidFill>
                  <a:srgbClr val="FF0000"/>
                </a:solidFill>
              </a:rPr>
              <a:t>cela</a:t>
            </a:r>
            <a:r>
              <a:rPr lang="en-US" sz="11200" dirty="0">
                <a:solidFill>
                  <a:srgbClr val="FF0000"/>
                </a:solidFill>
              </a:rPr>
              <a:t>, il </a:t>
            </a:r>
            <a:r>
              <a:rPr lang="en-US" sz="11200" dirty="0" err="1">
                <a:solidFill>
                  <a:srgbClr val="FF0000"/>
                </a:solidFill>
              </a:rPr>
              <a:t>est</a:t>
            </a:r>
            <a:r>
              <a:rPr lang="en-US" sz="11200" dirty="0">
                <a:solidFill>
                  <a:srgbClr val="FF0000"/>
                </a:solidFill>
              </a:rPr>
              <a:t> beaucoup plus </a:t>
            </a:r>
            <a:r>
              <a:rPr lang="en-US" sz="11200" dirty="0" err="1">
                <a:solidFill>
                  <a:srgbClr val="FF0000"/>
                </a:solidFill>
              </a:rPr>
              <a:t>proche</a:t>
            </a:r>
            <a:r>
              <a:rPr lang="en-US" sz="11200" dirty="0">
                <a:solidFill>
                  <a:srgbClr val="FF0000"/>
                </a:solidFill>
              </a:rPr>
              <a:t> de la bête que d’un </a:t>
            </a:r>
            <a:r>
              <a:rPr lang="en-US" sz="11200" dirty="0" err="1">
                <a:solidFill>
                  <a:srgbClr val="FF0000"/>
                </a:solidFill>
              </a:rPr>
              <a:t>être</a:t>
            </a:r>
            <a:r>
              <a:rPr lang="en-US" sz="11200" dirty="0">
                <a:solidFill>
                  <a:srgbClr val="FF0000"/>
                </a:solidFill>
              </a:rPr>
              <a:t> </a:t>
            </a:r>
            <a:r>
              <a:rPr lang="en-US" sz="11200" dirty="0" err="1">
                <a:solidFill>
                  <a:srgbClr val="FF0000"/>
                </a:solidFill>
              </a:rPr>
              <a:t>humain</a:t>
            </a:r>
            <a:r>
              <a:rPr lang="en-US" sz="11200" dirty="0">
                <a:solidFill>
                  <a:srgbClr val="FF0000"/>
                </a:solidFill>
              </a:rPr>
              <a:t>.</a:t>
            </a:r>
          </a:p>
          <a:p>
            <a:pPr algn="l"/>
            <a:endParaRPr lang="en-US" sz="11200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707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188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Un ogre redoutable Livre de lecture p.25 Corrigé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 ogre redoutable Livre de lecture p.25 Corrigé</dc:title>
  <dc:creator>Ghorayeb</dc:creator>
  <cp:lastModifiedBy>Ghorayeb</cp:lastModifiedBy>
  <cp:revision>2</cp:revision>
  <dcterms:created xsi:type="dcterms:W3CDTF">2021-10-07T12:52:56Z</dcterms:created>
  <dcterms:modified xsi:type="dcterms:W3CDTF">2021-10-07T12:54:26Z</dcterms:modified>
</cp:coreProperties>
</file>